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6"/>
  </p:notesMasterIdLst>
  <p:sldIdLst>
    <p:sldId id="256" r:id="rId3"/>
    <p:sldId id="874" r:id="rId4"/>
    <p:sldId id="686" r:id="rId5"/>
    <p:sldId id="692" r:id="rId6"/>
    <p:sldId id="873" r:id="rId7"/>
    <p:sldId id="875" r:id="rId8"/>
    <p:sldId id="876" r:id="rId9"/>
    <p:sldId id="693" r:id="rId10"/>
    <p:sldId id="689" r:id="rId11"/>
    <p:sldId id="691" r:id="rId12"/>
    <p:sldId id="694" r:id="rId13"/>
    <p:sldId id="695" r:id="rId14"/>
    <p:sldId id="8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BCB"/>
    <a:srgbClr val="3C9D3C"/>
    <a:srgbClr val="FFBA3B"/>
    <a:srgbClr val="0000FF"/>
    <a:srgbClr val="D52324"/>
    <a:srgbClr val="299F29"/>
    <a:srgbClr val="FF7E0D"/>
    <a:srgbClr val="FF0000"/>
    <a:srgbClr val="FF7F0F"/>
    <a:srgbClr val="279E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388" autoAdjust="0"/>
  </p:normalViewPr>
  <p:slideViewPr>
    <p:cSldViewPr snapToGrid="0">
      <p:cViewPr>
        <p:scale>
          <a:sx n="50" d="100"/>
          <a:sy n="50" d="100"/>
        </p:scale>
        <p:origin x="1891" y="8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42C8CA-A521-4254-86A7-6548A9107C3F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F2F013-C680-4F1D-A725-B09F536C3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975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70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51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53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9709A697-9556-4636-ADD7-C14036D27B5A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97C9A0B1-3A81-4EE2-BC0F-9246E4367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34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35C72-5A6E-4C5D-A140-0F430B42233B}" type="datetime1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FC8F-4F6E-4D8C-B539-DD061C8756D5}" type="datetime1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584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FEA415F3-A1E6-4584-B621-276122F46196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82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/>
          <a:lstStyle>
            <a:lvl1pPr algn="ctr"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</p:spPr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2pPr>
            <a:lvl3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3pPr>
            <a:lvl4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4pPr>
            <a:lvl5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FEA415F3-A1E6-4584-B621-276122F46196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49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79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353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696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0788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0013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894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32900"/>
            <a:ext cx="12192000" cy="1325563"/>
          </a:xfrm>
        </p:spPr>
        <p:txBody>
          <a:bodyPr/>
          <a:lstStyle>
            <a:lvl1pPr algn="ctr"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58463"/>
            <a:ext cx="12192000" cy="3818500"/>
          </a:xfrm>
        </p:spPr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2pPr>
            <a:lvl3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3pPr>
            <a:lvl4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4pPr>
            <a:lvl5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0F6E66B7-9B35-4B7B-9932-B0DB6C7780B0}" type="datetime1">
              <a:rPr lang="en-US" smtClean="0"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95F618E1-985E-48A0-8864-543C934DB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961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72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902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115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4678-864D-4970-8E71-CC0335BFB9F7}" type="datetime1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5630459C-811D-4DC4-9E77-A40A3737A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68195"/>
            <a:ext cx="5181600" cy="380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368195"/>
            <a:ext cx="5181600" cy="380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03B7-1D8F-458E-93B0-CB00AB025C6C}" type="datetime1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95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30147"/>
            <a:ext cx="10515600" cy="10417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1" y="209806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948168"/>
            <a:ext cx="5157787" cy="324149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098061"/>
            <a:ext cx="5183188" cy="8501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948167"/>
            <a:ext cx="5183188" cy="32414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45CCD-FD48-4957-97BB-996D1D1F5A92}" type="datetime1">
              <a:rPr lang="en-US" smtClean="0"/>
              <a:t>9/16/2024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1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61E08-FE4F-4BA0-9A4F-ABAA1AAD8933}" type="datetime1">
              <a:rPr lang="en-US" smtClean="0"/>
              <a:t>9/16/2024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98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F070D-6507-42AD-8A7A-A1A51651946D}" type="datetime1">
              <a:rPr lang="en-US" smtClean="0"/>
              <a:t>9/16/2024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341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B3DE-6B60-4982-9E73-506458BA3016}" type="datetime1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1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7062-7E19-4F5A-9C80-6631C3BA90C9}" type="datetime1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45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2" y="1042632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368195"/>
            <a:ext cx="12192000" cy="3308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9409E-6722-4D1D-BF68-530DA15E46E8}" type="datetime1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96E69C-EA8C-4B37-8F1F-BD0C3836FBCC}"/>
              </a:ext>
            </a:extLst>
          </p:cNvPr>
          <p:cNvSpPr/>
          <p:nvPr userDrawn="1"/>
        </p:nvSpPr>
        <p:spPr>
          <a:xfrm>
            <a:off x="0" y="-1"/>
            <a:ext cx="12192000" cy="1018800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ans Serif"/>
              <a:ea typeface="+mn-ea"/>
              <a:cs typeface="+mn-cs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DB37FD6-FFD6-4A3C-9780-6C460EED70A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11197" cy="1018799"/>
          </a:xfrm>
          <a:prstGeom prst="rect">
            <a:avLst/>
          </a:prstGeom>
        </p:spPr>
      </p:pic>
      <p:pic>
        <p:nvPicPr>
          <p:cNvPr id="9" name="Picture 8" descr="Icon&#10;&#10;Description automatically generated with low confidence">
            <a:extLst>
              <a:ext uri="{FF2B5EF4-FFF2-40B4-BE49-F238E27FC236}">
                <a16:creationId xmlns:a16="http://schemas.microsoft.com/office/drawing/2014/main" id="{649FCEFC-7013-4222-9013-007F01EDB2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7044" b="27229"/>
          <a:stretch/>
        </p:blipFill>
        <p:spPr>
          <a:xfrm>
            <a:off x="9810109" y="139405"/>
            <a:ext cx="2381891" cy="7399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DF48FB-FA9B-4BA8-9E58-F2CC58B0160A}"/>
              </a:ext>
            </a:extLst>
          </p:cNvPr>
          <p:cNvSpPr txBox="1"/>
          <p:nvPr userDrawn="1"/>
        </p:nvSpPr>
        <p:spPr>
          <a:xfrm>
            <a:off x="-2" y="371432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3000" dirty="0"/>
              <a:t>Géoinformatique I (Semaine 1, automne 2024)</a:t>
            </a:r>
          </a:p>
        </p:txBody>
      </p:sp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73B6DC2F-9988-447F-A7C3-709BC237347B}"/>
              </a:ext>
            </a:extLst>
          </p:cNvPr>
          <p:cNvSpPr txBox="1">
            <a:spLocks/>
          </p:cNvSpPr>
          <p:nvPr userDrawn="1"/>
        </p:nvSpPr>
        <p:spPr>
          <a:xfrm>
            <a:off x="4724400" y="-194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686A01-FA10-4E06-92C7-92734750F4C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MU Sans Serif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ans Serif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82621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325563"/>
            <a:ext cx="12192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415F3-A1E6-4584-B621-276122F46196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279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unils-my.sharepoint.com/:b:/g/personal/tom_beucler_unil_ch/ER6_zQ3pNWpCtkJkS_Et6WkB-HjfZV_UaoojAFemuN4EdA?e=ijJbgp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26AD2-F75E-4189-BE7C-285EBDEEB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1029093"/>
            <a:ext cx="12192000" cy="909841"/>
          </a:xfrm>
        </p:spPr>
        <p:txBody>
          <a:bodyPr>
            <a:normAutofit fontScale="90000"/>
          </a:bodyPr>
          <a:lstStyle/>
          <a:p>
            <a:r>
              <a:rPr lang="fr-CH" dirty="0"/>
              <a:t>Bienvenue au cours de Géoinformatique!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6C7CF-C9AD-402D-B1D3-EA17ED29E245}"/>
              </a:ext>
            </a:extLst>
          </p:cNvPr>
          <p:cNvSpPr/>
          <p:nvPr/>
        </p:nvSpPr>
        <p:spPr>
          <a:xfrm>
            <a:off x="0" y="-1"/>
            <a:ext cx="12192000" cy="1018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50C51A0F-DE65-4DD8-AF36-9706BB26E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11197" cy="1018799"/>
          </a:xfrm>
          <a:prstGeom prst="rect">
            <a:avLst/>
          </a:prstGeom>
        </p:spPr>
      </p:pic>
      <p:pic>
        <p:nvPicPr>
          <p:cNvPr id="12" name="Picture 11" descr="Icon&#10;&#10;Description automatically generated with low confidence">
            <a:extLst>
              <a:ext uri="{FF2B5EF4-FFF2-40B4-BE49-F238E27FC236}">
                <a16:creationId xmlns:a16="http://schemas.microsoft.com/office/drawing/2014/main" id="{9C72AAB3-16B0-469E-961C-93A20A58C5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7044" b="27229"/>
          <a:stretch/>
        </p:blipFill>
        <p:spPr>
          <a:xfrm>
            <a:off x="9810109" y="139405"/>
            <a:ext cx="2381891" cy="7399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36F0208-B091-4A8E-B00F-31B1AEF44E7D}"/>
              </a:ext>
            </a:extLst>
          </p:cNvPr>
          <p:cNvSpPr txBox="1"/>
          <p:nvPr/>
        </p:nvSpPr>
        <p:spPr>
          <a:xfrm>
            <a:off x="-2" y="371432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3000" dirty="0"/>
              <a:t>Géoinformatique I (Semaine 1, automne 2024)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D8FF54A-18CE-4A3A-B2EA-52A0A2C3D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-1944"/>
            <a:ext cx="2743200" cy="365125"/>
          </a:xfrm>
        </p:spPr>
        <p:txBody>
          <a:bodyPr/>
          <a:lstStyle/>
          <a:p>
            <a:pPr algn="ctr"/>
            <a:fld id="{A5686A01-FA10-4E06-92C7-92734750F4C6}" type="slidenum">
              <a:rPr lang="en-US" smtClean="0"/>
              <a:pPr algn="ctr"/>
              <a:t>1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92C2EB-E0A2-40A0-904A-8C0CA0EB1EA2}"/>
              </a:ext>
            </a:extLst>
          </p:cNvPr>
          <p:cNvSpPr txBox="1"/>
          <p:nvPr/>
        </p:nvSpPr>
        <p:spPr>
          <a:xfrm>
            <a:off x="0" y="2149019"/>
            <a:ext cx="12192002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3000" dirty="0"/>
              <a:t>Ce cours vous fournira les outils pour aborder les problématiques </a:t>
            </a:r>
            <a:r>
              <a:rPr lang="fr-CH" sz="3000" dirty="0" err="1"/>
              <a:t>géoscientifiques</a:t>
            </a:r>
            <a:r>
              <a:rPr lang="fr-CH" sz="3000" dirty="0"/>
              <a:t> qui vous passionnent :</a:t>
            </a:r>
          </a:p>
          <a:p>
            <a:pPr marL="514350" indent="-514350">
              <a:buAutoNum type="arabicParenR"/>
            </a:pPr>
            <a:endParaRPr lang="fr-CH" sz="3000" dirty="0"/>
          </a:p>
          <a:p>
            <a:pPr marL="514350" indent="-514350">
              <a:buAutoNum type="arabicParenR"/>
            </a:pPr>
            <a:r>
              <a:rPr lang="fr-CH" sz="3000" b="1" dirty="0"/>
              <a:t>Cartographie (Semaines 1-7)</a:t>
            </a:r>
            <a:r>
              <a:rPr lang="fr-CH" sz="3000" dirty="0"/>
              <a:t> : Principes de base pour représenter des informations spatiales. Élaboration de cartes thématiques.</a:t>
            </a:r>
          </a:p>
          <a:p>
            <a:pPr marL="514350" indent="-514350">
              <a:buAutoNum type="arabicParenR"/>
            </a:pPr>
            <a:r>
              <a:rPr lang="fr-CH" sz="3000" b="1" dirty="0"/>
              <a:t>Programmation en Python (Semaines 1-7)</a:t>
            </a:r>
            <a:r>
              <a:rPr lang="fr-CH" sz="3000" dirty="0"/>
              <a:t> : Automatisation des calculs, visualisations, et traitements de données.</a:t>
            </a:r>
          </a:p>
          <a:p>
            <a:pPr marL="514350" indent="-514350">
              <a:buAutoNum type="arabicParenR"/>
            </a:pPr>
            <a:r>
              <a:rPr lang="fr-CH" sz="3000" b="1" dirty="0"/>
              <a:t>Logiciels SIG (Semaines 9-14)</a:t>
            </a:r>
            <a:r>
              <a:rPr lang="fr-CH" sz="3000" dirty="0"/>
              <a:t> : Acquisition, gestion, traitement, et représentation de données spatiales. Analyse et modélisation des données géographiques. Projets individuels. </a:t>
            </a:r>
            <a:endParaRPr lang="en-US" sz="3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A2E8C8-3D26-4F6C-9B56-98BF733B65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9613" y="-2121938"/>
            <a:ext cx="1760992" cy="1801276"/>
          </a:xfrm>
          <a:prstGeom prst="rect">
            <a:avLst/>
          </a:prstGeom>
        </p:spPr>
      </p:pic>
      <p:pic>
        <p:nvPicPr>
          <p:cNvPr id="5" name="Picture 4" descr="A computer with a globe on it&#10;&#10;Description automatically generated">
            <a:extLst>
              <a:ext uri="{FF2B5EF4-FFF2-40B4-BE49-F238E27FC236}">
                <a16:creationId xmlns:a16="http://schemas.microsoft.com/office/drawing/2014/main" id="{28E7BC2A-D232-F926-93E8-6438E6E654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0605" y="1982477"/>
            <a:ext cx="1501395" cy="150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05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3BAAFDB-50B7-4E78-AD89-329B4A3ED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65269" y="3616012"/>
            <a:ext cx="4837053" cy="32408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557CCE-FCA5-4EA9-84D7-D1726F5738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60-75: Pause/Questions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B5D72-1FCE-4876-B2D9-9D757C5C9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A picture containing table, cup, sitting, indoor&#10;&#10;Description automatically generated">
            <a:extLst>
              <a:ext uri="{FF2B5EF4-FFF2-40B4-BE49-F238E27FC236}">
                <a16:creationId xmlns:a16="http://schemas.microsoft.com/office/drawing/2014/main" id="{7D264572-6C9E-4B6C-95B4-03276295BA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62" b="27556"/>
          <a:stretch/>
        </p:blipFill>
        <p:spPr>
          <a:xfrm>
            <a:off x="21351" y="3614850"/>
            <a:ext cx="3768329" cy="3243150"/>
          </a:xfrm>
          <a:prstGeom prst="rect">
            <a:avLst/>
          </a:prstGeom>
        </p:spPr>
      </p:pic>
      <p:pic>
        <p:nvPicPr>
          <p:cNvPr id="8" name="Picture 7" descr="A pile of green and red apples&#10;&#10;Description automatically generated with low confidence">
            <a:extLst>
              <a:ext uri="{FF2B5EF4-FFF2-40B4-BE49-F238E27FC236}">
                <a16:creationId xmlns:a16="http://schemas.microsoft.com/office/drawing/2014/main" id="{18CB289A-2A53-4076-A274-ECB92EF00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799" y="3614850"/>
            <a:ext cx="4324201" cy="324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196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Min 75-110 : Exercice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11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18F22-9C40-13B2-9395-1E78CCBB8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3255962"/>
          </a:xfrm>
        </p:spPr>
        <p:txBody>
          <a:bodyPr>
            <a:normAutofit/>
          </a:bodyPr>
          <a:lstStyle/>
          <a:p>
            <a:r>
              <a:rPr lang="fr-CH" dirty="0"/>
              <a:t>Sur Moodle, ouvrir “Exercice”</a:t>
            </a:r>
          </a:p>
        </p:txBody>
      </p:sp>
    </p:spTree>
    <p:extLst>
      <p:ext uri="{BB962C8B-B14F-4D97-AF65-F5344CB8AC3E}">
        <p14:creationId xmlns:p14="http://schemas.microsoft.com/office/powerpoint/2010/main" val="3315928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935037"/>
          </a:xfrm>
        </p:spPr>
        <p:txBody>
          <a:bodyPr>
            <a:noAutofit/>
          </a:bodyPr>
          <a:lstStyle/>
          <a:p>
            <a:r>
              <a:rPr lang="fr-CH" sz="4800" dirty="0"/>
              <a:t>Min 75-110 : Exercice (Tutoriel GitHub dispo.)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12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F075B87-D6F9-4B63-BE7F-0FA8F8E87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057400"/>
            <a:ext cx="12192000" cy="48006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fr-CH" sz="3000" dirty="0">
                <a:latin typeface="+mn-lt"/>
              </a:rPr>
              <a:t>Dans Moodle, ouvrez “Exercice”</a:t>
            </a:r>
          </a:p>
          <a:p>
            <a:pPr marL="514350" indent="-514350">
              <a:buFont typeface="+mj-lt"/>
              <a:buAutoNum type="arabicPeriod"/>
            </a:pPr>
            <a:r>
              <a:rPr lang="fr-CH" sz="3000" dirty="0">
                <a:latin typeface="+mn-lt"/>
              </a:rPr>
              <a:t>Cliquez sur “Modifier” → “Effacer toutes les sorties” avant de commencer</a:t>
            </a:r>
          </a:p>
          <a:p>
            <a:pPr marL="514350" indent="-514350">
              <a:buFont typeface="+mj-lt"/>
              <a:buAutoNum type="arabicPeriod"/>
            </a:pPr>
            <a:r>
              <a:rPr lang="fr-CH" sz="3000" dirty="0">
                <a:latin typeface="+mn-lt"/>
              </a:rPr>
              <a:t>Amusez-vous à coder et n’hésitez pas à consulter la documentation Python. Posez-nous vos questions si besoin, on est là pour vous aider 😊</a:t>
            </a:r>
          </a:p>
          <a:p>
            <a:pPr marL="514350" indent="-514350">
              <a:buFont typeface="+mj-lt"/>
              <a:buAutoNum type="arabicPeriod"/>
            </a:pPr>
            <a:r>
              <a:rPr lang="fr-CH" sz="3000" dirty="0">
                <a:latin typeface="+mn-lt"/>
              </a:rPr>
              <a:t>Sauvegardez votre travail régulièrement (“Fichier” → “Enregistrer”)</a:t>
            </a:r>
          </a:p>
          <a:p>
            <a:pPr marL="514350" indent="-514350">
              <a:buFont typeface="+mj-lt"/>
              <a:buAutoNum type="arabicPeriod"/>
            </a:pPr>
            <a:r>
              <a:rPr lang="fr-CH" sz="3000" dirty="0">
                <a:latin typeface="+mn-lt"/>
              </a:rPr>
              <a:t>“Fichier” → “Enregistrer une copie sur GitHub” pour pousser l’exo. fini</a:t>
            </a:r>
            <a:endParaRPr lang="en-US" sz="300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71B14C-A516-4D9A-BFA0-443F05F6D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0" y="5177731"/>
            <a:ext cx="2880360" cy="16438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DAE028-DF85-4B97-992F-1FB3903194AC}"/>
              </a:ext>
            </a:extLst>
          </p:cNvPr>
          <p:cNvSpPr txBox="1"/>
          <p:nvPr/>
        </p:nvSpPr>
        <p:spPr>
          <a:xfrm>
            <a:off x="2127504" y="5382768"/>
            <a:ext cx="17251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/>
              <a:t>“Fork”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3C3880B-0F48-475B-89A1-A1D5C8889E15}"/>
              </a:ext>
            </a:extLst>
          </p:cNvPr>
          <p:cNvCxnSpPr/>
          <p:nvPr/>
        </p:nvCxnSpPr>
        <p:spPr>
          <a:xfrm>
            <a:off x="3669792" y="5669280"/>
            <a:ext cx="8168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5382CF-6E7C-47CB-B2A5-0DF2A60A6DE7}"/>
              </a:ext>
            </a:extLst>
          </p:cNvPr>
          <p:cNvCxnSpPr>
            <a:cxnSpLocks/>
          </p:cNvCxnSpPr>
          <p:nvPr/>
        </p:nvCxnSpPr>
        <p:spPr>
          <a:xfrm flipH="1">
            <a:off x="7542276" y="5859780"/>
            <a:ext cx="6554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B5F5DBB-FF4F-44C7-B163-38F7FB269FD9}"/>
              </a:ext>
            </a:extLst>
          </p:cNvPr>
          <p:cNvSpPr txBox="1"/>
          <p:nvPr/>
        </p:nvSpPr>
        <p:spPr>
          <a:xfrm>
            <a:off x="8197702" y="5628501"/>
            <a:ext cx="39942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S1_Exercice.ipynb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525EA4-AFC3-48F6-BF6B-EFDCDE75C57D}"/>
              </a:ext>
            </a:extLst>
          </p:cNvPr>
          <p:cNvCxnSpPr>
            <a:cxnSpLocks/>
          </p:cNvCxnSpPr>
          <p:nvPr/>
        </p:nvCxnSpPr>
        <p:spPr>
          <a:xfrm>
            <a:off x="3337560" y="6211186"/>
            <a:ext cx="11490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20C44BE-BFCB-4149-98D9-CFA090CB6380}"/>
              </a:ext>
            </a:extLst>
          </p:cNvPr>
          <p:cNvSpPr txBox="1"/>
          <p:nvPr/>
        </p:nvSpPr>
        <p:spPr>
          <a:xfrm>
            <a:off x="-69041" y="5893802"/>
            <a:ext cx="39942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CH" sz="3000" dirty="0"/>
              <a:t>Rédiger le «commit»</a:t>
            </a:r>
          </a:p>
          <a:p>
            <a:pPr algn="l"/>
            <a:r>
              <a:rPr lang="fr-CH" sz="3000" dirty="0"/>
              <a:t>Garder la case cochée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563378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24BBF-275D-528C-604A-DAE428E3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Min 110-120 : Retours (inclus dans la note Quiz)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769FE1-F524-6BC7-CFCB-239459855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6F145D-8FE2-880F-4E65-29A9AFF93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969" y="2368195"/>
            <a:ext cx="4804031" cy="44898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85CE69-4E89-7DD0-5DAD-807879D08E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2160"/>
          <a:stretch/>
        </p:blipFill>
        <p:spPr>
          <a:xfrm>
            <a:off x="1" y="2367916"/>
            <a:ext cx="4804031" cy="449008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66B801C-FFE9-467A-41F2-5FA696B32829}"/>
              </a:ext>
            </a:extLst>
          </p:cNvPr>
          <p:cNvSpPr/>
          <p:nvPr/>
        </p:nvSpPr>
        <p:spPr>
          <a:xfrm>
            <a:off x="329184" y="6096000"/>
            <a:ext cx="3486912" cy="256032"/>
          </a:xfrm>
          <a:prstGeom prst="roundRect">
            <a:avLst/>
          </a:prstGeom>
          <a:noFill/>
          <a:ln w="38100">
            <a:solidFill>
              <a:srgbClr val="008BC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D2E7840-8E0B-1A73-B93E-DCCA2B9489FD}"/>
              </a:ext>
            </a:extLst>
          </p:cNvPr>
          <p:cNvCxnSpPr/>
          <p:nvPr/>
        </p:nvCxnSpPr>
        <p:spPr>
          <a:xfrm flipH="1">
            <a:off x="3816096" y="6230112"/>
            <a:ext cx="2121408" cy="0"/>
          </a:xfrm>
          <a:prstGeom prst="straightConnector1">
            <a:avLst/>
          </a:prstGeom>
          <a:ln w="57150">
            <a:solidFill>
              <a:srgbClr val="008BC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097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57076-599C-B8B7-2C72-B5B2EFAB5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Ordinateur portable nécessaire, </a:t>
            </a:r>
            <a:br>
              <a:rPr lang="fr-CH" dirty="0"/>
            </a:br>
            <a:r>
              <a:rPr lang="fr-CH" dirty="0"/>
              <a:t>mais pas de panique pour cette fois!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2AF05B-CF8C-2183-70BF-3AB64A9E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 descr="A computer with a sad face on the screen&#10;&#10;Description automatically generated">
            <a:extLst>
              <a:ext uri="{FF2B5EF4-FFF2-40B4-BE49-F238E27FC236}">
                <a16:creationId xmlns:a16="http://schemas.microsoft.com/office/drawing/2014/main" id="{87FCAEE3-6E90-06B2-BB9B-817DA43B3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545080"/>
            <a:ext cx="4312920" cy="431292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D82CA438-6896-EAB6-2C32-470DA4A2532D}"/>
              </a:ext>
            </a:extLst>
          </p:cNvPr>
          <p:cNvSpPr/>
          <p:nvPr/>
        </p:nvSpPr>
        <p:spPr>
          <a:xfrm>
            <a:off x="4724400" y="4191000"/>
            <a:ext cx="2743200" cy="9144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ouple of women looking at a computer&#10;&#10;Description automatically generated">
            <a:extLst>
              <a:ext uri="{FF2B5EF4-FFF2-40B4-BE49-F238E27FC236}">
                <a16:creationId xmlns:a16="http://schemas.microsoft.com/office/drawing/2014/main" id="{2F1B0F53-B6A1-BE61-7650-E88BBA5377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333"/>
          <a:stretch/>
        </p:blipFill>
        <p:spPr>
          <a:xfrm>
            <a:off x="7879078" y="2545080"/>
            <a:ext cx="4312920" cy="431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21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E10A-3459-4F37-B2D1-3F864BD5C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246944"/>
            <a:ext cx="10363200" cy="1876018"/>
          </a:xfrm>
        </p:spPr>
        <p:txBody>
          <a:bodyPr/>
          <a:lstStyle/>
          <a:p>
            <a:r>
              <a:rPr lang="fr-CH" dirty="0"/>
              <a:t>Min 15-30: Présentations, Moodle, et programme du cours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D82DC-BEE3-447B-A9C9-79E77D3E5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469038"/>
            <a:ext cx="12192000" cy="1655762"/>
          </a:xfrm>
        </p:spPr>
        <p:txBody>
          <a:bodyPr>
            <a:normAutofit/>
          </a:bodyPr>
          <a:lstStyle/>
          <a:p>
            <a:r>
              <a:rPr lang="fr-CH" dirty="0"/>
              <a:t>1) Enseignant &amp; Assistant-e-s</a:t>
            </a:r>
          </a:p>
          <a:p>
            <a:r>
              <a:rPr lang="fr-CH" dirty="0"/>
              <a:t>2) Ouvrir l’espace Moodle du cours: https://moodle.unil.ch/course/view.php?id=30990</a:t>
            </a:r>
          </a:p>
          <a:p>
            <a:r>
              <a:rPr lang="fr-CH" dirty="0"/>
              <a:t>3) Télécharger la dernière version du programme du cours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51D8F-8562-4A80-A9B3-5D34DC99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C1177A-F483-D9A3-3506-06682CC110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631"/>
          <a:stretch/>
        </p:blipFill>
        <p:spPr>
          <a:xfrm>
            <a:off x="4119" y="5124800"/>
            <a:ext cx="12192000" cy="432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80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FCD3EA-E278-4AC1-877D-491964E9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4B8D40-84E4-4EF8-B506-2A368E3003A7}"/>
              </a:ext>
            </a:extLst>
          </p:cNvPr>
          <p:cNvSpPr txBox="1"/>
          <p:nvPr/>
        </p:nvSpPr>
        <p:spPr>
          <a:xfrm>
            <a:off x="-1" y="1196201"/>
            <a:ext cx="29222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/>
              <a:t>Chiara</a:t>
            </a:r>
            <a:br>
              <a:rPr lang="en-US" sz="3000" dirty="0"/>
            </a:br>
            <a:r>
              <a:rPr lang="en-US" sz="3000" dirty="0"/>
              <a:t>(aide en </a:t>
            </a:r>
            <a:r>
              <a:rPr lang="en-US" sz="3000" dirty="0" err="1"/>
              <a:t>italien</a:t>
            </a:r>
            <a:r>
              <a:rPr lang="en-US" sz="3000" dirty="0"/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37D5BB-BF12-4474-AADB-AA9D6326FE60}"/>
              </a:ext>
            </a:extLst>
          </p:cNvPr>
          <p:cNvSpPr txBox="1"/>
          <p:nvPr/>
        </p:nvSpPr>
        <p:spPr>
          <a:xfrm>
            <a:off x="3570503" y="5380672"/>
            <a:ext cx="30310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/>
              <a:t>Joseph</a:t>
            </a:r>
          </a:p>
          <a:p>
            <a:pPr algn="r"/>
            <a:r>
              <a:rPr lang="en-US" sz="3000" dirty="0"/>
              <a:t>(aide en </a:t>
            </a:r>
            <a:r>
              <a:rPr lang="en-US" sz="3000" dirty="0" err="1"/>
              <a:t>anglais</a:t>
            </a:r>
            <a:r>
              <a:rPr lang="en-US" sz="3000" dirty="0"/>
              <a:t>, </a:t>
            </a:r>
            <a:r>
              <a:rPr lang="en-US" sz="3000" dirty="0" err="1"/>
              <a:t>italien</a:t>
            </a:r>
            <a:r>
              <a:rPr lang="en-US" sz="3000" dirty="0"/>
              <a:t>, </a:t>
            </a:r>
            <a:r>
              <a:rPr lang="en-US" sz="3000" dirty="0" err="1"/>
              <a:t>allemand</a:t>
            </a:r>
            <a:r>
              <a:rPr lang="en-US" sz="3000" dirty="0"/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D22B2A-D533-4AC7-B5E3-9A9482E56418}"/>
              </a:ext>
            </a:extLst>
          </p:cNvPr>
          <p:cNvSpPr txBox="1"/>
          <p:nvPr/>
        </p:nvSpPr>
        <p:spPr>
          <a:xfrm>
            <a:off x="5958" y="2550268"/>
            <a:ext cx="31229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Tom</a:t>
            </a:r>
          </a:p>
          <a:p>
            <a:r>
              <a:rPr lang="en-US" sz="3000" dirty="0"/>
              <a:t>(aide en </a:t>
            </a:r>
            <a:r>
              <a:rPr lang="en-US" sz="3000" dirty="0" err="1"/>
              <a:t>anglais</a:t>
            </a:r>
            <a:r>
              <a:rPr lang="en-US" sz="3000" dirty="0"/>
              <a:t>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6EBE26-ABC7-0B1D-541E-21441BF768D2}"/>
              </a:ext>
            </a:extLst>
          </p:cNvPr>
          <p:cNvSpPr txBox="1"/>
          <p:nvPr/>
        </p:nvSpPr>
        <p:spPr>
          <a:xfrm>
            <a:off x="7315200" y="4934932"/>
            <a:ext cx="16952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/>
              <a:t>Tanguy</a:t>
            </a:r>
          </a:p>
          <a:p>
            <a:pPr algn="r"/>
            <a:r>
              <a:rPr lang="en-US" sz="3000" dirty="0"/>
              <a:t>(aide en </a:t>
            </a:r>
            <a:r>
              <a:rPr lang="en-US" sz="3000" dirty="0" err="1"/>
              <a:t>anglais</a:t>
            </a:r>
            <a:r>
              <a:rPr lang="en-US" sz="3000" dirty="0"/>
              <a:t>)</a:t>
            </a:r>
          </a:p>
        </p:txBody>
      </p:sp>
      <p:pic>
        <p:nvPicPr>
          <p:cNvPr id="1026" name="Picture 2" descr="Vice-director: Christian Kaiser – Swiss Geocomputing Centre">
            <a:extLst>
              <a:ext uri="{FF2B5EF4-FFF2-40B4-BE49-F238E27FC236}">
                <a16:creationId xmlns:a16="http://schemas.microsoft.com/office/drawing/2014/main" id="{3486755C-71FF-4023-371F-FD0589DFA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80049" y="5058192"/>
            <a:ext cx="2583951" cy="2583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46F4E8-DE92-529B-62E8-1F77B01520FA}"/>
              </a:ext>
            </a:extLst>
          </p:cNvPr>
          <p:cNvSpPr txBox="1"/>
          <p:nvPr/>
        </p:nvSpPr>
        <p:spPr>
          <a:xfrm>
            <a:off x="97833" y="5058192"/>
            <a:ext cx="30310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/>
              <a:t>Coraline</a:t>
            </a:r>
          </a:p>
          <a:p>
            <a:pPr algn="r"/>
            <a:r>
              <a:rPr lang="en-US" sz="3000" dirty="0"/>
              <a:t>(aide en </a:t>
            </a:r>
            <a:r>
              <a:rPr lang="en-US" sz="3000" dirty="0" err="1"/>
              <a:t>anglais</a:t>
            </a:r>
            <a:r>
              <a:rPr lang="en-US" sz="3000" dirty="0"/>
              <a:t>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3EBC6E5-6B3E-A27E-6A59-CDE3816DC5BD}"/>
              </a:ext>
            </a:extLst>
          </p:cNvPr>
          <p:cNvCxnSpPr>
            <a:cxnSpLocks/>
          </p:cNvCxnSpPr>
          <p:nvPr/>
        </p:nvCxnSpPr>
        <p:spPr>
          <a:xfrm>
            <a:off x="11221123" y="2211864"/>
            <a:ext cx="0" cy="18047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25228C-EACB-35F1-9084-EEF4F5DD24B4}"/>
              </a:ext>
            </a:extLst>
          </p:cNvPr>
          <p:cNvSpPr txBox="1"/>
          <p:nvPr/>
        </p:nvSpPr>
        <p:spPr>
          <a:xfrm>
            <a:off x="7467600" y="1067478"/>
            <a:ext cx="47082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/>
              <a:t>Christian</a:t>
            </a:r>
          </a:p>
          <a:p>
            <a:pPr algn="r"/>
            <a:r>
              <a:rPr lang="en-US" sz="3000" dirty="0"/>
              <a:t>(aide en </a:t>
            </a:r>
            <a:r>
              <a:rPr lang="en-US" sz="3000" dirty="0" err="1"/>
              <a:t>allemand</a:t>
            </a:r>
            <a:r>
              <a:rPr lang="en-US" sz="3000" dirty="0"/>
              <a:t>, </a:t>
            </a:r>
            <a:r>
              <a:rPr lang="en-US" sz="3000" dirty="0" err="1"/>
              <a:t>anglais</a:t>
            </a:r>
            <a:r>
              <a:rPr lang="en-US" sz="3000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FD1AB6-8731-F402-D901-338FD57A83CB}"/>
              </a:ext>
            </a:extLst>
          </p:cNvPr>
          <p:cNvSpPr txBox="1"/>
          <p:nvPr/>
        </p:nvSpPr>
        <p:spPr>
          <a:xfrm>
            <a:off x="97833" y="3766217"/>
            <a:ext cx="31229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Ian</a:t>
            </a:r>
          </a:p>
          <a:p>
            <a:r>
              <a:rPr lang="en-US" sz="3000" dirty="0"/>
              <a:t>(aide en </a:t>
            </a:r>
            <a:r>
              <a:rPr lang="en-US" sz="3000" dirty="0" err="1"/>
              <a:t>anglais</a:t>
            </a:r>
            <a:r>
              <a:rPr lang="en-US" sz="3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3728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3454CA-20DA-FAE8-D9D8-FC7DD0AAA391}"/>
              </a:ext>
            </a:extLst>
          </p:cNvPr>
          <p:cNvSpPr/>
          <p:nvPr/>
        </p:nvSpPr>
        <p:spPr>
          <a:xfrm>
            <a:off x="-126513" y="0"/>
            <a:ext cx="7059748" cy="6858000"/>
          </a:xfrm>
          <a:prstGeom prst="rect">
            <a:avLst/>
          </a:prstGeom>
          <a:solidFill>
            <a:srgbClr val="173E70"/>
          </a:solidFill>
          <a:ln>
            <a:solidFill>
              <a:srgbClr val="173E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ans Serif"/>
              <a:ea typeface="+mn-ea"/>
              <a:cs typeface="+mn-cs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620E711-81AE-345C-0E7B-A339A1AC632E}"/>
              </a:ext>
            </a:extLst>
          </p:cNvPr>
          <p:cNvSpPr txBox="1">
            <a:spLocks/>
          </p:cNvSpPr>
          <p:nvPr/>
        </p:nvSpPr>
        <p:spPr>
          <a:xfrm>
            <a:off x="-85164" y="1608176"/>
            <a:ext cx="6067457" cy="711128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H" sz="4400" b="1" i="0" u="none" strike="noStrike" kern="1200" cap="none" spc="0" normalizeH="0" baseline="0" noProof="0" dirty="0">
                <a:ln>
                  <a:noFill/>
                </a:ln>
                <a:solidFill>
                  <a:srgbClr val="B0CCDC"/>
                </a:solidFill>
                <a:effectLst/>
                <a:uLnTx/>
                <a:uFillTx/>
                <a:latin typeface="CMU Sans Serif"/>
                <a:ea typeface="+mj-ea"/>
                <a:cs typeface="+mj-cs"/>
              </a:rPr>
              <a:t>Physique </a:t>
            </a:r>
            <a:r>
              <a:rPr kumimoji="0" lang="fr-CH" sz="4400" b="1" i="0" u="none" strike="noStrike" kern="1200" cap="none" spc="0" normalizeH="0" baseline="0" noProof="0" dirty="0" err="1">
                <a:ln>
                  <a:noFill/>
                </a:ln>
                <a:solidFill>
                  <a:srgbClr val="B0CCDC"/>
                </a:solidFill>
                <a:effectLst/>
                <a:uLnTx/>
                <a:uFillTx/>
                <a:latin typeface="CMU Sans Serif"/>
                <a:ea typeface="+mj-ea"/>
                <a:cs typeface="+mj-cs"/>
              </a:rPr>
              <a:t>atmosph</a:t>
            </a:r>
            <a:r>
              <a:rPr lang="fr-CH" b="1" dirty="0" err="1">
                <a:solidFill>
                  <a:srgbClr val="B0CCDC"/>
                </a:solidFill>
                <a:latin typeface="CMU Sans Serif"/>
              </a:rPr>
              <a:t>érique</a:t>
            </a:r>
            <a:r>
              <a:rPr lang="fr-CH" b="1" dirty="0">
                <a:solidFill>
                  <a:srgbClr val="B0CCDC"/>
                </a:solidFill>
                <a:latin typeface="CMU Sans Serif"/>
              </a:rPr>
              <a:t> + IA</a:t>
            </a:r>
            <a:endParaRPr kumimoji="0" lang="fr-CH" sz="4400" b="0" i="0" u="none" strike="noStrike" kern="1200" cap="none" spc="0" normalizeH="0" baseline="0" noProof="0" dirty="0">
              <a:ln>
                <a:noFill/>
              </a:ln>
              <a:solidFill>
                <a:srgbClr val="B0CCDC"/>
              </a:solidFill>
              <a:effectLst/>
              <a:uLnTx/>
              <a:uFillTx/>
              <a:latin typeface="CMU Sans Serif"/>
              <a:ea typeface="+mj-ea"/>
              <a:cs typeface="+mj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472F1A-FD31-7422-5306-AC53B139FBFF}"/>
              </a:ext>
            </a:extLst>
          </p:cNvPr>
          <p:cNvSpPr/>
          <p:nvPr/>
        </p:nvSpPr>
        <p:spPr>
          <a:xfrm>
            <a:off x="-24324" y="6532652"/>
            <a:ext cx="122243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1" u="sng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MU Sans Serif"/>
                <a:ea typeface="+mn-ea"/>
                <a:cs typeface="+mn-cs"/>
              </a:rPr>
              <a:t>Image Sources</a:t>
            </a:r>
            <a:r>
              <a:rPr kumimoji="0" lang="de-DE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MU Sans Serif"/>
                <a:ea typeface="+mn-ea"/>
                <a:cs typeface="+mn-cs"/>
              </a:rPr>
              <a:t>: Adhithya Sandeep, 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MU Sans Serif"/>
                <a:ea typeface="+mn-ea"/>
                <a:cs typeface="+mn-cs"/>
              </a:rPr>
              <a:t>John Lund, Cal. Dep. Wat. Res.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DF1F2F-8BBF-B662-4EC2-29527A6B76BB}"/>
              </a:ext>
            </a:extLst>
          </p:cNvPr>
          <p:cNvCxnSpPr>
            <a:cxnSpLocks/>
          </p:cNvCxnSpPr>
          <p:nvPr/>
        </p:nvCxnSpPr>
        <p:spPr>
          <a:xfrm flipH="1">
            <a:off x="6233319" y="4708494"/>
            <a:ext cx="189013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table, sitting, plate, glass&#10;&#10;Description automatically generated">
            <a:extLst>
              <a:ext uri="{FF2B5EF4-FFF2-40B4-BE49-F238E27FC236}">
                <a16:creationId xmlns:a16="http://schemas.microsoft.com/office/drawing/2014/main" id="{E51FE052-5A86-0336-6C31-AB931A227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1208" y="3491207"/>
            <a:ext cx="1332172" cy="1332172"/>
          </a:xfrm>
          <a:prstGeom prst="rect">
            <a:avLst/>
          </a:prstGeom>
        </p:spPr>
      </p:pic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8C24C2E5-0E06-CF7C-27CA-759F70B4EE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384"/>
          <a:stretch/>
        </p:blipFill>
        <p:spPr>
          <a:xfrm>
            <a:off x="6023641" y="-1"/>
            <a:ext cx="6875495" cy="690198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C984C77-16F0-9586-EB3C-B4FEE4B6CF57}"/>
              </a:ext>
            </a:extLst>
          </p:cNvPr>
          <p:cNvGrpSpPr/>
          <p:nvPr/>
        </p:nvGrpSpPr>
        <p:grpSpPr>
          <a:xfrm>
            <a:off x="8672822" y="4862141"/>
            <a:ext cx="3427741" cy="1828800"/>
            <a:chOff x="5892860" y="-329144"/>
            <a:chExt cx="6089904" cy="3041138"/>
          </a:xfrm>
        </p:grpSpPr>
        <p:pic>
          <p:nvPicPr>
            <p:cNvPr id="6" name="Picture 5" descr="A mountain with smoke coming out of it&#10;&#10;Description automatically generated">
              <a:extLst>
                <a:ext uri="{FF2B5EF4-FFF2-40B4-BE49-F238E27FC236}">
                  <a16:creationId xmlns:a16="http://schemas.microsoft.com/office/drawing/2014/main" id="{1B8022C2-9B85-4B33-1923-CAB954648C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50" b="32991"/>
            <a:stretch/>
          </p:blipFill>
          <p:spPr>
            <a:xfrm>
              <a:off x="5936075" y="-329144"/>
              <a:ext cx="6046689" cy="3041138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chemeClr val="bg1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21198DF-3E84-8115-17AB-4A04054D04BB}"/>
                </a:ext>
              </a:extLst>
            </p:cNvPr>
            <p:cNvSpPr txBox="1"/>
            <p:nvPr/>
          </p:nvSpPr>
          <p:spPr>
            <a:xfrm>
              <a:off x="5892860" y="-299250"/>
              <a:ext cx="6089904" cy="19960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  <a:t>Climate Impacts:</a:t>
              </a:r>
              <a:b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</a:b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  <a:t>Downscaling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  <a:t>&amp; Risk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383E813-DCC9-BDF0-7D6E-CB2D0411AE23}"/>
              </a:ext>
            </a:extLst>
          </p:cNvPr>
          <p:cNvGrpSpPr/>
          <p:nvPr/>
        </p:nvGrpSpPr>
        <p:grpSpPr>
          <a:xfrm>
            <a:off x="4226540" y="4885645"/>
            <a:ext cx="3474643" cy="1837084"/>
            <a:chOff x="1400266" y="-1444515"/>
            <a:chExt cx="5024435" cy="2260530"/>
          </a:xfrm>
        </p:grpSpPr>
        <p:pic>
          <p:nvPicPr>
            <p:cNvPr id="3" name="Picture 2" descr="Clouds in a blue cloudy sky&#10;&#10;Description automatically generated">
              <a:extLst>
                <a:ext uri="{FF2B5EF4-FFF2-40B4-BE49-F238E27FC236}">
                  <a16:creationId xmlns:a16="http://schemas.microsoft.com/office/drawing/2014/main" id="{1C7F1C11-6489-3C87-1639-3A9DB67C02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53" t="25734" r="1598" b="27830"/>
            <a:stretch/>
          </p:blipFill>
          <p:spPr>
            <a:xfrm>
              <a:off x="1400266" y="-1444515"/>
              <a:ext cx="4921440" cy="2227905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chemeClr val="bg1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D519001-0173-E448-223C-AEB5402B148B}"/>
                </a:ext>
              </a:extLst>
            </p:cNvPr>
            <p:cNvSpPr txBox="1"/>
            <p:nvPr/>
          </p:nvSpPr>
          <p:spPr>
            <a:xfrm>
              <a:off x="1503261" y="-206526"/>
              <a:ext cx="4921440" cy="102254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  <a:t>Earth System Modeling</a:t>
              </a: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  <a:t>(Parameterization)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FC54582-5DF6-EEE3-90A6-CF1C9F833BDC}"/>
              </a:ext>
            </a:extLst>
          </p:cNvPr>
          <p:cNvGrpSpPr/>
          <p:nvPr/>
        </p:nvGrpSpPr>
        <p:grpSpPr>
          <a:xfrm>
            <a:off x="154210" y="4888518"/>
            <a:ext cx="3403417" cy="1828800"/>
            <a:chOff x="107308" y="1080370"/>
            <a:chExt cx="3403417" cy="1828800"/>
          </a:xfrm>
        </p:grpSpPr>
        <p:pic>
          <p:nvPicPr>
            <p:cNvPr id="10" name="Picture 9" descr="A view of the earth from space&#10;&#10;Description automatically generated with medium confidence">
              <a:extLst>
                <a:ext uri="{FF2B5EF4-FFF2-40B4-BE49-F238E27FC236}">
                  <a16:creationId xmlns:a16="http://schemas.microsoft.com/office/drawing/2014/main" id="{D9FBB202-BFE3-25FE-DA42-D39E7ED0D3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3307"/>
            <a:stretch/>
          </p:blipFill>
          <p:spPr>
            <a:xfrm>
              <a:off x="107308" y="1080370"/>
              <a:ext cx="3403417" cy="1828800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chemeClr val="bg1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9243648-1613-D666-F1EE-CAE165CB30FC}"/>
                </a:ext>
              </a:extLst>
            </p:cNvPr>
            <p:cNvSpPr txBox="1"/>
            <p:nvPr/>
          </p:nvSpPr>
          <p:spPr>
            <a:xfrm>
              <a:off x="141055" y="1106861"/>
              <a:ext cx="332119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  <a:t>Extreme Weather Events</a:t>
              </a:r>
              <a:b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</a:b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  <a:t>Forecasting, </a:t>
              </a:r>
              <a:b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</a:b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MU Sans Serif"/>
                  <a:ea typeface="+mn-ea"/>
                  <a:cs typeface="+mn-cs"/>
                </a:rPr>
                <a:t>Post-Processing, Understanding</a:t>
              </a:r>
            </a:p>
          </p:txBody>
        </p:sp>
      </p:grpSp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05E30B53-C432-DD16-DFDD-E72BE7D40C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71" y="69726"/>
            <a:ext cx="2060448" cy="1159002"/>
          </a:xfrm>
          <a:prstGeom prst="rect">
            <a:avLst/>
          </a:prstGeom>
        </p:spPr>
      </p:pic>
      <p:pic>
        <p:nvPicPr>
          <p:cNvPr id="20" name="Picture 19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E62892D-0409-A648-A42D-D377934C14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605" y="72509"/>
            <a:ext cx="2354858" cy="1156219"/>
          </a:xfrm>
          <a:prstGeom prst="rect">
            <a:avLst/>
          </a:prstGeom>
        </p:spPr>
      </p:pic>
      <p:pic>
        <p:nvPicPr>
          <p:cNvPr id="29" name="Picture 28" descr="A close up of a blackboard&#10;&#10;Description automatically generated">
            <a:extLst>
              <a:ext uri="{FF2B5EF4-FFF2-40B4-BE49-F238E27FC236}">
                <a16:creationId xmlns:a16="http://schemas.microsoft.com/office/drawing/2014/main" id="{89AB2B49-03CA-1242-60FE-62948B07490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458"/>
          <a:stretch/>
        </p:blipFill>
        <p:spPr>
          <a:xfrm>
            <a:off x="147974" y="2529000"/>
            <a:ext cx="3095107" cy="1800000"/>
          </a:xfrm>
          <a:prstGeom prst="rect">
            <a:avLst/>
          </a:prstGeom>
        </p:spPr>
      </p:pic>
      <p:pic>
        <p:nvPicPr>
          <p:cNvPr id="33" name="Picture 32" descr="A colorful circles connected to black lines&#10;&#10;Description automatically generated">
            <a:extLst>
              <a:ext uri="{FF2B5EF4-FFF2-40B4-BE49-F238E27FC236}">
                <a16:creationId xmlns:a16="http://schemas.microsoft.com/office/drawing/2014/main" id="{128FFA61-AE3E-69FC-8C87-7725AC5DF9D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69592" y="2666253"/>
            <a:ext cx="1525494" cy="1525494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8A4F31B-596F-0676-2256-7B9139B7555C}"/>
              </a:ext>
            </a:extLst>
          </p:cNvPr>
          <p:cNvCxnSpPr>
            <a:cxnSpLocks/>
          </p:cNvCxnSpPr>
          <p:nvPr/>
        </p:nvCxnSpPr>
        <p:spPr>
          <a:xfrm>
            <a:off x="3243081" y="3083619"/>
            <a:ext cx="2026511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99954D8-B767-9275-3744-6D5C77584783}"/>
              </a:ext>
            </a:extLst>
          </p:cNvPr>
          <p:cNvSpPr txBox="1"/>
          <p:nvPr/>
        </p:nvSpPr>
        <p:spPr>
          <a:xfrm>
            <a:off x="3243081" y="2666385"/>
            <a:ext cx="2026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MU Sans Serif"/>
                <a:ea typeface="+mn-ea"/>
                <a:cs typeface="+mn-cs"/>
              </a:rPr>
              <a:t>Physics-Guided ML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EB9CE35-4F7F-548A-0EAF-36671DD82693}"/>
              </a:ext>
            </a:extLst>
          </p:cNvPr>
          <p:cNvCxnSpPr>
            <a:cxnSpLocks/>
          </p:cNvCxnSpPr>
          <p:nvPr/>
        </p:nvCxnSpPr>
        <p:spPr>
          <a:xfrm flipH="1">
            <a:off x="3243081" y="3706554"/>
            <a:ext cx="2026511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B0319D8-D4AB-653F-838B-23D0761BE44D}"/>
              </a:ext>
            </a:extLst>
          </p:cNvPr>
          <p:cNvSpPr txBox="1"/>
          <p:nvPr/>
        </p:nvSpPr>
        <p:spPr>
          <a:xfrm>
            <a:off x="3243080" y="3796699"/>
            <a:ext cx="2294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MU Sans Serif"/>
                <a:ea typeface="+mn-ea"/>
                <a:cs typeface="+mn-cs"/>
              </a:rPr>
              <a:t>Data-Driven Discovery</a:t>
            </a:r>
          </a:p>
        </p:txBody>
      </p:sp>
    </p:spTree>
    <p:extLst>
      <p:ext uri="{BB962C8B-B14F-4D97-AF65-F5344CB8AC3E}">
        <p14:creationId xmlns:p14="http://schemas.microsoft.com/office/powerpoint/2010/main" val="2609528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F60E-3AA4-C9EC-09A7-6B842ED56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042633"/>
            <a:ext cx="12192000" cy="1121448"/>
          </a:xfrm>
        </p:spPr>
        <p:txBody>
          <a:bodyPr/>
          <a:lstStyle/>
          <a:p>
            <a:r>
              <a:rPr lang="fr-CH" dirty="0"/>
              <a:t>Besoin d’aide 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4CCD4D-B7AF-3B4E-226C-4DC3EE3D0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381AF1-EDAB-9508-D9ED-4875F40F6C56}"/>
              </a:ext>
            </a:extLst>
          </p:cNvPr>
          <p:cNvSpPr txBox="1"/>
          <p:nvPr/>
        </p:nvSpPr>
        <p:spPr>
          <a:xfrm>
            <a:off x="2" y="2159459"/>
            <a:ext cx="1219199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CH" sz="3000" dirty="0"/>
              <a:t>Venir en cours, demander aux assistant-e-s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fr-CH" sz="30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CH" sz="3000" dirty="0"/>
              <a:t>Utiliser le forum Moodle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fr-CH" sz="30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CH" sz="3000" dirty="0"/>
              <a:t>Pour les absences et exceptions : Email avec justificatif à Christian &amp; Tom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fr-CH" sz="30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fr-CH" sz="3000" dirty="0"/>
              <a:t>Pour les retours confidentiels : Ian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77173E-3877-B849-BA0A-FC537CD52FA8}"/>
              </a:ext>
            </a:extLst>
          </p:cNvPr>
          <p:cNvSpPr txBox="1">
            <a:spLocks/>
          </p:cNvSpPr>
          <p:nvPr/>
        </p:nvSpPr>
        <p:spPr>
          <a:xfrm>
            <a:off x="137158" y="5692182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dirty="0"/>
              <a:t>https://moodle.unil.ch/course/view.php?id=30990</a:t>
            </a:r>
          </a:p>
        </p:txBody>
      </p:sp>
    </p:spTree>
    <p:extLst>
      <p:ext uri="{BB962C8B-B14F-4D97-AF65-F5344CB8AC3E}">
        <p14:creationId xmlns:p14="http://schemas.microsoft.com/office/powerpoint/2010/main" val="2182387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932F52-0CB1-CEC8-7454-66EF7FB51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7</a:t>
            </a:fld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947A912-476E-66AC-7E62-3185B2E591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1733200"/>
            <a:ext cx="10515600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hlinkClick r:id="rId2"/>
              </a:rPr>
              <a:t>2024_Geoinformatique_I.pdf</a:t>
            </a:r>
            <a:endParaRPr kumimoji="0" lang="en-US" altLang="en-US" sz="6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FB4858-B87E-ADE8-1702-574D7A0B2D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631"/>
          <a:stretch/>
        </p:blipFill>
        <p:spPr>
          <a:xfrm>
            <a:off x="0" y="3311240"/>
            <a:ext cx="12192000" cy="432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496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E10A-3459-4F37-B2D1-3F864BD5C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379944"/>
            <a:ext cx="10363200" cy="1876018"/>
          </a:xfrm>
        </p:spPr>
        <p:txBody>
          <a:bodyPr/>
          <a:lstStyle/>
          <a:p>
            <a:r>
              <a:rPr lang="fr-CH" dirty="0"/>
              <a:t>Min 30-45: À votre tour!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D82DC-BEE3-447B-A9C9-79E77D3E5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456252"/>
            <a:ext cx="12192000" cy="2401747"/>
          </a:xfrm>
        </p:spPr>
        <p:txBody>
          <a:bodyPr>
            <a:normAutofit/>
          </a:bodyPr>
          <a:lstStyle/>
          <a:p>
            <a:pPr marL="457200" indent="-457200">
              <a:buAutoNum type="arabicParenR"/>
            </a:pPr>
            <a:r>
              <a:rPr lang="fr-CH" dirty="0"/>
              <a:t>Ouvrez le “Quiz” sur Moodle</a:t>
            </a:r>
          </a:p>
          <a:p>
            <a:pPr marL="457200" indent="-457200">
              <a:buAutoNum type="arabicParenR"/>
            </a:pPr>
            <a:r>
              <a:rPr lang="fr-CH" dirty="0"/>
              <a:t>N’hésitez pas à demander de l’aide, par exemple pour la création de votre compte GitHub</a:t>
            </a:r>
          </a:p>
          <a:p>
            <a:pPr marL="457200" indent="-457200">
              <a:buAutoNum type="arabicParenR"/>
            </a:pPr>
            <a:r>
              <a:rPr lang="fr-CH" dirty="0"/>
              <a:t>Dans Moodle, ouvrez le “Tutoriel”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51D8F-8562-4A80-A9B3-5D34DC99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39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Min 45-60: Tutoriel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9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F075B87-D6F9-4B63-BE7F-0FA8F8E87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3255962"/>
          </a:xfrm>
        </p:spPr>
        <p:txBody>
          <a:bodyPr>
            <a:normAutofit/>
          </a:bodyPr>
          <a:lstStyle/>
          <a:p>
            <a:r>
              <a:rPr lang="fr-CH" dirty="0"/>
              <a:t>Sur Moodle, ouvrir “Tutoriel”</a:t>
            </a:r>
          </a:p>
        </p:txBody>
      </p:sp>
    </p:spTree>
    <p:extLst>
      <p:ext uri="{BB962C8B-B14F-4D97-AF65-F5344CB8AC3E}">
        <p14:creationId xmlns:p14="http://schemas.microsoft.com/office/powerpoint/2010/main" val="3835099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MU Sans Serif Theme">
      <a:majorFont>
        <a:latin typeface="CMU Sans Serif"/>
        <a:ea typeface=""/>
        <a:cs typeface=""/>
      </a:majorFont>
      <a:minorFont>
        <a:latin typeface="CMU Sans Serif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3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D708DCDC-42F7-48A2-975C-30318494E14E}" vid="{5A564382-0E23-4DF5-80A1-3DF436ECACC0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MU Sans Serif Theme">
      <a:majorFont>
        <a:latin typeface="CMU Sans Serif"/>
        <a:ea typeface=""/>
        <a:cs typeface=""/>
      </a:majorFont>
      <a:minorFont>
        <a:latin typeface="CMU Sans Serif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3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D708DCDC-42F7-48A2-975C-30318494E14E}" vid="{5A564382-0E23-4DF5-80A1-3DF436ECACC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509</Words>
  <Application>Microsoft Office PowerPoint</Application>
  <PresentationFormat>Widescreen</PresentationFormat>
  <Paragraphs>80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CMU Sans Serif</vt:lpstr>
      <vt:lpstr>Office Theme</vt:lpstr>
      <vt:lpstr>1_Office Theme</vt:lpstr>
      <vt:lpstr>Bienvenue au cours de Géoinformatique!</vt:lpstr>
      <vt:lpstr>Ordinateur portable nécessaire,  mais pas de panique pour cette fois!</vt:lpstr>
      <vt:lpstr>Min 15-30: Présentations, Moodle, et programme du cours</vt:lpstr>
      <vt:lpstr>PowerPoint Presentation</vt:lpstr>
      <vt:lpstr>PowerPoint Presentation</vt:lpstr>
      <vt:lpstr>Besoin d’aide ? </vt:lpstr>
      <vt:lpstr>2024_Geoinformatique_I.pdf</vt:lpstr>
      <vt:lpstr>Min 30-45: À votre tour!</vt:lpstr>
      <vt:lpstr>Min 45-60: Tutoriel</vt:lpstr>
      <vt:lpstr>Min 60-75: Pause/Questions</vt:lpstr>
      <vt:lpstr>Min 75-110 : Exercice</vt:lpstr>
      <vt:lpstr>Min 75-110 : Exercice (Tutoriel GitHub dispo.)</vt:lpstr>
      <vt:lpstr>Min 110-120 : Retours (inclus dans la note Quiz)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Beucler</dc:creator>
  <cp:lastModifiedBy>Tom Beucler</cp:lastModifiedBy>
  <cp:revision>101</cp:revision>
  <dcterms:created xsi:type="dcterms:W3CDTF">2022-02-23T18:29:24Z</dcterms:created>
  <dcterms:modified xsi:type="dcterms:W3CDTF">2024-09-17T06:17:35Z</dcterms:modified>
</cp:coreProperties>
</file>

<file path=docProps/thumbnail.jpeg>
</file>